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Animation is showing precipitation(rainfall) of each zone at different time-stamp.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Rainfall is varying from 0 (purple) to 19.2 mm (Red).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Infilteration capacity of the study area is shown for different type of soils.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infiltration capacity is high, elevation is also high then no runoff will occur.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More the rainfall, more will be runoff.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Runoff at lower elevation is higher as compared to higher elevations.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craster.geo.uu.nl/models/catsop/index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pcraster.geo.uu.nl/downloads/latest-release/" TargetMode="External"/><Relationship Id="rId4" Type="http://schemas.openxmlformats.org/officeDocument/2006/relationships/hyperlink" Target="http://pcraster.geo.uu.nl/pcraster/4.1.0/doc/python/pcraster/quickstart.html" TargetMode="External"/><Relationship Id="rId10" Type="http://schemas.openxmlformats.org/officeDocument/2006/relationships/hyperlink" Target="https://www.itc.nl/library/papers_2005/msc/ereg/harssema.pdf" TargetMode="External"/><Relationship Id="rId9" Type="http://schemas.openxmlformats.org/officeDocument/2006/relationships/hyperlink" Target="http://www.carthago.nl/__miracle/doc/thesis1.pdf" TargetMode="External"/><Relationship Id="rId5" Type="http://schemas.openxmlformats.org/officeDocument/2006/relationships/hyperlink" Target="http://pcraster.geo.uu.nl/" TargetMode="External"/><Relationship Id="rId6" Type="http://schemas.openxmlformats.org/officeDocument/2006/relationships/hyperlink" Target="http://pcraster.geo.uu.nl/quick-start-guide/" TargetMode="External"/><Relationship Id="rId7" Type="http://schemas.openxmlformats.org/officeDocument/2006/relationships/hyperlink" Target="https://books.google.co.in/books?id=z1qignvz7YkC&amp;pg=PA311&amp;lpg=PA311&amp;dq=some+good+modelling+softwares+like+pc+raster&amp;source=bl&amp;ots=7Xxmm-XuEC&amp;sig=mO_DnfW28pNldUeyMikaYjc81Qs&amp;hl=en&amp;sa=X&amp;ved=0ahUKEwiXyuGyv7PWAhXKMY8KHefVDXIQ6AEIQjAG#v=onepage&amp;q=PC-Raster&amp;f=false" TargetMode="External"/><Relationship Id="rId8" Type="http://schemas.openxmlformats.org/officeDocument/2006/relationships/hyperlink" Target="http://pcraster.geo.uu.nl/documentation/Demo/DynamicModellingDemo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Hydrological Modelling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Swapnil Nayan (201516245)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Arushi Singhal (201516178)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345875" y="0"/>
            <a:ext cx="2798100" cy="514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The precipitation values shown are for different station at time-stamp 18</a:t>
            </a:r>
            <a:r>
              <a:rPr lang="en">
                <a:solidFill>
                  <a:srgbClr val="000000"/>
                </a:solidFill>
              </a:rPr>
              <a:t>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Yellow gives the variation of rainfall at station 1 red at 2 and blue at 3.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The peak values of rainfall(mm) for various stations are: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19.1 for station 1</a:t>
            </a:r>
          </a:p>
          <a:p>
            <a:pPr indent="457200"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16.1 for station 2</a:t>
            </a:r>
          </a:p>
          <a:p>
            <a:pPr indent="457200"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15.7 for station 3</a:t>
            </a:r>
          </a:p>
        </p:txBody>
      </p:sp>
      <p:pic>
        <p:nvPicPr>
          <p:cNvPr descr="previpitationvstimestap.pn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568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464375" y="-125"/>
            <a:ext cx="2679600" cy="514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M</a:t>
            </a:r>
            <a:r>
              <a:rPr lang="en">
                <a:solidFill>
                  <a:srgbClr val="000000"/>
                </a:solidFill>
              </a:rPr>
              <a:t>ap is showing distance of zero points from nearest non zero points.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Regions with dark blue are closest from their nearest non-zero point.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This is a relative distance plot. Red marked regions are far from their closest non-zero points as compared to other regions.</a:t>
            </a:r>
          </a:p>
        </p:txBody>
      </p:sp>
      <p:pic>
        <p:nvPicPr>
          <p:cNvPr descr="dis.pn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64376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245675" y="0"/>
            <a:ext cx="2898300" cy="514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Rain-zones is allocated to each zero points.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Zoning is done based on the distance of zero points and nearest non-zero points.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Region marked blue is under zone2(Rainstation-2).</a:t>
            </a:r>
          </a:p>
        </p:txBody>
      </p:sp>
      <p:pic>
        <p:nvPicPr>
          <p:cNvPr descr="zoneanddis.pn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45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g.gif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25" y="155875"/>
            <a:ext cx="8171700" cy="46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5277000" y="27900"/>
            <a:ext cx="3867000" cy="508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65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Soil map showing the different soil types in the catchment area. </a:t>
            </a:r>
          </a:p>
          <a:p>
            <a:pPr indent="-3365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The infiltration capacity (the maximum amount of water that can infiltrate during one timestep of 6 hours, mm/6 hours) is different for each soil type. </a:t>
            </a:r>
          </a:p>
          <a:p>
            <a:pPr indent="-3365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Clay has a very low infiltration capacity, sand a high capacity and loam a medium capacity. </a:t>
            </a:r>
          </a:p>
          <a:p>
            <a:pPr indent="-3365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The infiltration capacity of sand is 19.3, for loam it is 8.3 and for clay it is 2.1.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infi.png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964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5165775" y="0"/>
            <a:ext cx="3666600" cy="514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The map shows the elevation of regions. The region with lowest elevation is marked with purple.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Less the elevation of the region more will be runoff.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In most areas the infiltration capacity is exceeded and runoff of excessive water occurs.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If soil reaches its saturated point, if infilteration capacity is exceede than .</a:t>
            </a:r>
          </a:p>
        </p:txBody>
      </p:sp>
      <p:pic>
        <p:nvPicPr>
          <p:cNvPr descr="dem_runoff.pn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4550"/>
            <a:ext cx="5121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INFILTRATION, RUNOFF, PRECIPITATION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70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b="1" lang="en">
                <a:solidFill>
                  <a:srgbClr val="000000"/>
                </a:solidFill>
              </a:rPr>
              <a:t>As infiltration capacity is exceeded(saturation of soil) , runoff of excessive water occur.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The sandy soils have an infiltration capacity of 19 mm while the amount of rain nowhere exceeds 15.3 mm. So at the sandy soils runoff will only occur when a great amount of water is supplied from upstream areas with lower infiltration capacities.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Sandy soil at the top of a hill does not have upstream areas that supply water. As a result the infiltration capacity is not exceeded here and no runoff occurs.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>
                <a:solidFill>
                  <a:srgbClr val="000000"/>
                </a:solidFill>
              </a:rPr>
              <a:t>Actual infiltration of soil at particular timestamp will always be less than equal infiltration capacity.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Runoff With timestamp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un.gif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RUNOFF CALCULATION SAMPLE POINTS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5477500" y="1152475"/>
            <a:ext cx="3354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For calculating runoff, two sample points are selected.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These points are lowest elevation points where runoff is maximum at each timestamp. Water will move from higher elevation points to these lower elevation points.</a:t>
            </a:r>
          </a:p>
        </p:txBody>
      </p:sp>
      <p:pic>
        <p:nvPicPr>
          <p:cNvPr descr="samples_for_runoff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026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RUNOFF AND RAINFALL AT DIFFERENT TIMESTEPS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413900"/>
            <a:ext cx="8520600" cy="315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Video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Value of run-off of two sampling location for different timestamp and rainfall is shown in the video.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Helps us to:-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Analyze the rain-runoff and infiltration at hilly catchment.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Different factors responsible for runoff and infiltration like soil type, elevation etc.	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PCRASTER DYNAMIC MODEL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b="1" lang="en">
                <a:solidFill>
                  <a:srgbClr val="000000"/>
                </a:solidFill>
              </a:rPr>
              <a:t>dynamic model</a:t>
            </a:r>
            <a:r>
              <a:rPr lang="en">
                <a:solidFill>
                  <a:srgbClr val="000000"/>
                </a:solidFill>
              </a:rPr>
              <a:t> represents the behaviour of an object over time. </a:t>
            </a: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Representing  </a:t>
            </a:r>
            <a:r>
              <a:rPr lang="en" u="sng">
                <a:solidFill>
                  <a:srgbClr val="000000"/>
                </a:solidFill>
                <a:hlinkClick r:id="rId3"/>
              </a:rPr>
              <a:t>simplified hydrological runoff model</a:t>
            </a:r>
            <a:r>
              <a:rPr lang="en">
                <a:solidFill>
                  <a:srgbClr val="000000"/>
                </a:solidFill>
              </a:rPr>
              <a:t> of hilly catchment.</a:t>
            </a: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Model is used for analysis of rainfall-</a:t>
            </a:r>
            <a:r>
              <a:rPr i="1" lang="en">
                <a:solidFill>
                  <a:srgbClr val="000000"/>
                </a:solidFill>
              </a:rPr>
              <a:t>runoff</a:t>
            </a:r>
            <a:r>
              <a:rPr lang="en">
                <a:solidFill>
                  <a:srgbClr val="000000"/>
                </a:solidFill>
              </a:rPr>
              <a:t> with time-step.</a:t>
            </a: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ILWIS software for producing input maps for PCRaster.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89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CASE STUDY KRISHNA RIVER BASIN of Year 2015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337175"/>
            <a:ext cx="8520600" cy="361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 MAP:-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em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375" y="1471363"/>
            <a:ext cx="44196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SOIL MAP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oil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5" y="1152475"/>
            <a:ext cx="5581650" cy="33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Rainfall 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Precipitation at various rainstations vs time step</a:t>
            </a:r>
          </a:p>
        </p:txBody>
      </p:sp>
      <p:pic>
        <p:nvPicPr>
          <p:cNvPr descr="rain.pn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775" y="1730425"/>
            <a:ext cx="60769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Rain fall video/ Infiltration values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Considered 5 infiltration values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0.83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1.10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1.50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1.75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1.95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441825" y="1316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ainfall_soil.png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13" y="1461850"/>
            <a:ext cx="6984125" cy="27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1543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						REFERENCES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233450" y="727025"/>
            <a:ext cx="8520600" cy="430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http://pcraster.geo.uu.nl/downloads/latest-release/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http://pcraster.geo.uu.nl/pcraster/4.1.0/doc/python/pcraster/quickstart.html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http://pcraster.geo.uu.nl/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http://pcraster.geo.uu.nl/quick-start-guide/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books.google.co.in/books?id=z1qignvz7YkC&amp;pg=PA311&amp;lpg=PA311&amp;dq=some+good+modelling+softwares+like+pc+raster&amp;source=bl&amp;ots=7Xxmm-XuEC&amp;sig=mO_DnfW28pNldUeyMikaYjc81Qs&amp;hl=en&amp;sa=X&amp;ved=0ahUKEwiXyuGyv7PWAhXKMY8KHefVDXIQ6AEIQjAG#v=onepage&amp;q=PC-Raster&amp;f=fals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http://pcraster.geo.uu.nl/documentation/Demo/DynamicModellingDemo.html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u="sng">
                <a:solidFill>
                  <a:schemeClr val="hlink"/>
                </a:solidFill>
                <a:hlinkClick r:id="rId9"/>
              </a:rPr>
              <a:t>http://www.carthago.nl/__miracle/doc/thesis1.pdf</a:t>
            </a:r>
            <a:r>
              <a:rPr lang="en"/>
              <a:t> (theory chapter-4)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https://www.itc.nl/library/papers_2005/msc/ereg/harssema.pdf</a:t>
            </a:r>
            <a:r>
              <a:rPr lang="en"/>
              <a:t> (search PCR	aster in file)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THANK-YOU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						TERMINOLOGIES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Raster -  A raster consists of a matrix (data-structure) of cells (or pixels) organized into rows and columns (or a grid) where each cell contains a value representing geographic data, such as temperature or rainfall etc.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b="1" lang="en">
                <a:solidFill>
                  <a:srgbClr val="000000"/>
                </a:solidFill>
              </a:rPr>
              <a:t>hydraulic model</a:t>
            </a:r>
            <a:r>
              <a:rPr lang="en">
                <a:solidFill>
                  <a:srgbClr val="000000"/>
                </a:solidFill>
              </a:rPr>
              <a:t> is a mathematical </a:t>
            </a:r>
            <a:r>
              <a:rPr b="1" lang="en">
                <a:solidFill>
                  <a:srgbClr val="000000"/>
                </a:solidFill>
              </a:rPr>
              <a:t>model</a:t>
            </a:r>
            <a:r>
              <a:rPr lang="en">
                <a:solidFill>
                  <a:srgbClr val="000000"/>
                </a:solidFill>
              </a:rPr>
              <a:t> of a water/sewer/storm system and is used to analyse the system's </a:t>
            </a:r>
            <a:r>
              <a:rPr b="1" lang="en">
                <a:solidFill>
                  <a:srgbClr val="000000"/>
                </a:solidFill>
              </a:rPr>
              <a:t>hydraulic</a:t>
            </a:r>
            <a:r>
              <a:rPr lang="en">
                <a:solidFill>
                  <a:srgbClr val="000000"/>
                </a:solidFill>
              </a:rPr>
              <a:t> behaviour.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Runoff Model	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The catchment area considered contains 3 raingauges installed.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The rainfall data is available for all 3 raingauges over a period of 168 hours.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It is divided into 28 time-steps with each time-step of duration 6 hours.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The catchment area consists of three types of soil i.e. sandy, loam and clay.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The DEM ( Digital Elevation Model) map of the area is taken.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The model is a runoff model in hilly catchment.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EQUATIONS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</a:t>
            </a:r>
            <a:r>
              <a:rPr lang="en"/>
              <a:t>urve number is a runoff curve number depends on land use and land cover and soil type found in the region concerned and  other factors affecting runoff and retention in a watershed. curve number is a dimensionless number defined such that 0≤CN≤100. For impervious and water surface CN=100.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Potential Maximum retention depends on Curve Number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um_equation_1508325414124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00" y="294675"/>
            <a:ext cx="7515225" cy="474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3907725"/>
            <a:ext cx="8520600" cy="9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" sz="1200"/>
              <a:t>dem.map: a Digital Elevation Map (DEM) of the study area, in metres above sea level.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b="1" lang="en" sz="1200"/>
              <a:t>rainstat.map: map with the location of three rainfall measurement stations.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b="1" lang="en" sz="1200"/>
              <a:t>soil.map: map of soil types occurring in the study area.</a:t>
            </a:r>
          </a:p>
        </p:txBody>
      </p:sp>
      <p:pic>
        <p:nvPicPr>
          <p:cNvPr descr="dem,sand,rainstat1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ain_stat.pn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5" y="89075"/>
            <a:ext cx="8630349" cy="505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486650" y="1596675"/>
            <a:ext cx="4345800" cy="354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buSzPct val="100000"/>
            </a:pPr>
            <a:r>
              <a:rPr lang="en"/>
              <a:t>Precipitation (mm) at three rain-station at different timestamps taken at an interval of 6 hrs.</a:t>
            </a:r>
          </a:p>
        </p:txBody>
      </p:sp>
      <p:pic>
        <p:nvPicPr>
          <p:cNvPr descr="timestanp_vs_rain.png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41807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